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60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62" r:id="rId28"/>
    <p:sldId id="387" r:id="rId29"/>
    <p:sldId id="361" r:id="rId30"/>
    <p:sldId id="388" r:id="rId31"/>
    <p:sldId id="389" r:id="rId32"/>
    <p:sldId id="390" r:id="rId33"/>
    <p:sldId id="392" r:id="rId34"/>
    <p:sldId id="393" r:id="rId3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Agency FB" panose="020B0503020202020204" pitchFamily="34" charset="0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2880">
          <p15:clr>
            <a:srgbClr val="A4A3A4"/>
          </p15:clr>
        </p15:guide>
        <p15:guide id="6" pos="2562">
          <p15:clr>
            <a:srgbClr val="A4A3A4"/>
          </p15:clr>
        </p15:guide>
        <p15:guide id="7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A30"/>
    <a:srgbClr val="7DA62C"/>
    <a:srgbClr val="9ACB3C"/>
    <a:srgbClr val="1CA88D"/>
    <a:srgbClr val="16846F"/>
    <a:srgbClr val="0A3488"/>
    <a:srgbClr val="093182"/>
    <a:srgbClr val="1D0BA1"/>
    <a:srgbClr val="9ACA3C"/>
    <a:srgbClr val="045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3" autoAdjust="0"/>
    <p:restoredTop sz="94660"/>
  </p:normalViewPr>
  <p:slideViewPr>
    <p:cSldViewPr>
      <p:cViewPr varScale="1">
        <p:scale>
          <a:sx n="97" d="100"/>
          <a:sy n="97" d="100"/>
        </p:scale>
        <p:origin x="-102" y="-324"/>
      </p:cViewPr>
      <p:guideLst>
        <p:guide orient="horz" pos="2160"/>
        <p:guide orient="horz" pos="1117"/>
        <p:guide orient="horz" pos="1253"/>
        <p:guide orient="horz" pos="2523"/>
        <p:guide orient="horz" pos="799"/>
        <p:guide pos="2880"/>
        <p:guide pos="2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10 </a:t>
            </a:r>
            <a:r>
              <a:rPr lang="ko-KR" altLang="en-US" sz="1000" dirty="0" smtClean="0"/>
              <a:t>공학</a:t>
            </a:r>
            <a:r>
              <a:rPr lang="ko-KR" altLang="en-US" sz="1000" baseline="0" dirty="0" smtClean="0"/>
              <a:t> 윤리와 지식재산권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 smtClean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49" y="263681"/>
            <a:ext cx="1034771" cy="650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여기서 잠깐</a:t>
            </a:r>
            <a:r>
              <a:rPr lang="en-US" altLang="ko-KR" dirty="0" smtClean="0"/>
              <a:t>!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 smtClean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 smtClean="0">
                <a:solidFill>
                  <a:srgbClr val="9ACA3C"/>
                </a:solidFill>
              </a:rPr>
              <a:t>창의공학설계</a:t>
            </a:r>
            <a:endParaRPr lang="ko-KR" altLang="en-US" sz="1000" b="1" dirty="0">
              <a:solidFill>
                <a:srgbClr val="9ACA3C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9ACA3C"/>
                </a:solidFill>
              </a:rPr>
              <a:t>Chapter 01 </a:t>
            </a:r>
            <a:r>
              <a:rPr lang="ko-KR" altLang="en-US" sz="1000" dirty="0" smtClean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김대수 지음</a:t>
              </a:r>
              <a:endParaRPr lang="ko-KR" altLang="en-US" sz="1400" b="1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6000" b="1" kern="1200" spc="-500" dirty="0" smtClean="0">
                    <a:latin typeface="+mj-lt"/>
                    <a:ea typeface="+mn-ea"/>
                    <a:cs typeface="+mn-cs"/>
                  </a:rPr>
                  <a:t>창의공학설계</a:t>
                </a:r>
                <a:endParaRPr lang="ko-KR" altLang="en-US" sz="6000" b="1" kern="1200" spc="-500" dirty="0"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  <a:latin typeface="+mj-lt"/>
                  </a:rPr>
                  <a:t>Creative Engineering Design</a:t>
                </a:r>
                <a:endParaRPr lang="ko-KR" altLang="en-US" b="1" kern="1200" spc="-1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3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공학 시스템과 관련된 대형 사고들과 교훈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/>
              <a:t>원자력 발전소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AutoNum type="arabicParenBoth"/>
            </a:pPr>
            <a:r>
              <a:rPr lang="ko-KR" altLang="en-US" dirty="0" err="1" smtClean="0"/>
              <a:t>스리마일</a:t>
            </a:r>
            <a:r>
              <a:rPr lang="ko-KR" altLang="en-US" dirty="0" smtClean="0"/>
              <a:t> </a:t>
            </a:r>
            <a:r>
              <a:rPr lang="ko-KR" altLang="en-US" dirty="0"/>
              <a:t>섬</a:t>
            </a:r>
            <a:r>
              <a:rPr lang="en-US" altLang="ko-KR" dirty="0"/>
              <a:t>(Three Mile Island) </a:t>
            </a:r>
            <a:r>
              <a:rPr lang="ko-KR" altLang="en-US" dirty="0"/>
              <a:t>원자력 발전소 </a:t>
            </a:r>
            <a:r>
              <a:rPr lang="ko-KR" altLang="en-US" dirty="0" smtClean="0"/>
              <a:t>사고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800" dirty="0"/>
          </a:p>
          <a:p>
            <a:pPr fontAlgn="base"/>
            <a:r>
              <a:rPr lang="en-US" altLang="ko-KR" dirty="0" smtClean="0"/>
              <a:t>1979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미국의의 원자력 발전소 사고</a:t>
            </a:r>
          </a:p>
          <a:p>
            <a:pPr fontAlgn="base"/>
            <a:r>
              <a:rPr lang="ko-KR" altLang="en-US" dirty="0" smtClean="0"/>
              <a:t>원자로 </a:t>
            </a:r>
            <a:r>
              <a:rPr lang="ko-KR" altLang="en-US" dirty="0"/>
              <a:t>온도 급상승으로 핵 </a:t>
            </a:r>
            <a:r>
              <a:rPr lang="ko-KR" altLang="en-US" dirty="0" err="1"/>
              <a:t>연료봉이</a:t>
            </a:r>
            <a:r>
              <a:rPr lang="ko-KR" altLang="en-US" dirty="0"/>
              <a:t> </a:t>
            </a:r>
            <a:r>
              <a:rPr lang="ko-KR" altLang="en-US" dirty="0" err="1"/>
              <a:t>녹아내리는</a:t>
            </a:r>
            <a:r>
              <a:rPr lang="ko-KR" altLang="en-US" dirty="0"/>
              <a:t> 현상 발생 </a:t>
            </a:r>
          </a:p>
          <a:p>
            <a:pPr fontAlgn="base"/>
            <a:r>
              <a:rPr lang="ko-KR" altLang="en-US" dirty="0" smtClean="0"/>
              <a:t>다행히 </a:t>
            </a:r>
            <a:r>
              <a:rPr lang="ko-KR" altLang="en-US" dirty="0"/>
              <a:t>인명피해는 없었지만 방사성 물질이 많이 누출</a:t>
            </a:r>
          </a:p>
          <a:p>
            <a:pPr fontAlgn="base"/>
            <a:r>
              <a:rPr lang="ko-KR" altLang="en-US" dirty="0" smtClean="0"/>
              <a:t>그 </a:t>
            </a:r>
            <a:r>
              <a:rPr lang="ko-KR" altLang="en-US" dirty="0"/>
              <a:t>후 체르노빌 사건이 터지면서 미국의 원자력 발전소 건설 쇠퇴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10장\그림10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89040"/>
            <a:ext cx="5813659" cy="22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우크라이나 체르노빌 원자력 발전소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1986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체르노빌 원자력 발전소의 </a:t>
            </a:r>
            <a:r>
              <a:rPr lang="ko-KR" altLang="en-US" dirty="0" err="1"/>
              <a:t>핵원자로</a:t>
            </a:r>
            <a:r>
              <a:rPr lang="ko-KR" altLang="en-US" dirty="0"/>
              <a:t> 폭발</a:t>
            </a:r>
          </a:p>
          <a:p>
            <a:pPr fontAlgn="base"/>
            <a:r>
              <a:rPr lang="ko-KR" altLang="en-US" dirty="0" smtClean="0"/>
              <a:t>원자로에 </a:t>
            </a:r>
            <a:r>
              <a:rPr lang="ko-KR" altLang="en-US" dirty="0"/>
              <a:t>구멍이 나고 원자로 뚜껑이 날아가 대량의 방사능 누출</a:t>
            </a:r>
          </a:p>
          <a:p>
            <a:pPr fontAlgn="base"/>
            <a:r>
              <a:rPr lang="ko-KR" altLang="en-US" dirty="0" smtClean="0"/>
              <a:t>사고 </a:t>
            </a:r>
            <a:r>
              <a:rPr lang="ko-KR" altLang="en-US" dirty="0"/>
              <a:t>당시 </a:t>
            </a:r>
            <a:r>
              <a:rPr lang="en-US" altLang="ko-KR" dirty="0"/>
              <a:t>31</a:t>
            </a:r>
            <a:r>
              <a:rPr lang="ko-KR" altLang="en-US" dirty="0"/>
              <a:t>명이 죽고 </a:t>
            </a:r>
            <a:r>
              <a:rPr lang="en-US" altLang="ko-KR" dirty="0"/>
              <a:t>5</a:t>
            </a:r>
            <a:r>
              <a:rPr lang="ko-KR" altLang="en-US" dirty="0"/>
              <a:t>년간 </a:t>
            </a:r>
            <a:r>
              <a:rPr lang="en-US" altLang="ko-KR" dirty="0"/>
              <a:t>7</a:t>
            </a:r>
            <a:r>
              <a:rPr lang="ko-KR" altLang="en-US" dirty="0"/>
              <a:t>천여 명 사망</a:t>
            </a:r>
            <a:r>
              <a:rPr lang="en-US" altLang="ko-KR" dirty="0"/>
              <a:t>, 70</a:t>
            </a:r>
            <a:r>
              <a:rPr lang="ko-KR" altLang="en-US" dirty="0" err="1"/>
              <a:t>여만</a:t>
            </a:r>
            <a:r>
              <a:rPr lang="ko-KR" altLang="en-US" dirty="0"/>
              <a:t> 명 치료 받음 </a:t>
            </a:r>
          </a:p>
          <a:p>
            <a:pPr fontAlgn="base"/>
            <a:r>
              <a:rPr lang="ko-KR" altLang="en-US" dirty="0" smtClean="0"/>
              <a:t>체르노빌의 </a:t>
            </a:r>
            <a:r>
              <a:rPr lang="ko-KR" altLang="en-US" dirty="0"/>
              <a:t>방사선 정상화에 앞으로 </a:t>
            </a:r>
            <a:r>
              <a:rPr lang="en-US" altLang="ko-KR" dirty="0"/>
              <a:t>900</a:t>
            </a:r>
            <a:r>
              <a:rPr lang="ko-KR" altLang="en-US" dirty="0"/>
              <a:t>년 걸릴 것 예상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10장\그림10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583179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 err="1"/>
              <a:t>후쿠시마</a:t>
            </a:r>
            <a:r>
              <a:rPr lang="ko-KR" altLang="en-US" dirty="0"/>
              <a:t> 원자력 발전소 폭발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2011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일본 </a:t>
            </a:r>
            <a:r>
              <a:rPr lang="ko-KR" altLang="en-US" dirty="0" err="1"/>
              <a:t>후쿠시마에서</a:t>
            </a:r>
            <a:r>
              <a:rPr lang="ko-KR" altLang="en-US" dirty="0"/>
              <a:t> 일어난 세계적 원자력 사고</a:t>
            </a:r>
          </a:p>
          <a:p>
            <a:pPr fontAlgn="base"/>
            <a:r>
              <a:rPr lang="ko-KR" altLang="en-US" dirty="0" smtClean="0"/>
              <a:t>사고 </a:t>
            </a:r>
            <a:r>
              <a:rPr lang="ko-KR" altLang="en-US" dirty="0"/>
              <a:t>당일 </a:t>
            </a:r>
            <a:r>
              <a:rPr lang="ko-KR" altLang="en-US" dirty="0" err="1"/>
              <a:t>도호쿠</a:t>
            </a:r>
            <a:r>
              <a:rPr lang="ko-KR" altLang="en-US" dirty="0"/>
              <a:t> 지방에 큰 지진이 발생하여 발전소가 정전 </a:t>
            </a:r>
          </a:p>
          <a:p>
            <a:pPr fontAlgn="base"/>
            <a:r>
              <a:rPr lang="ko-KR" altLang="en-US" dirty="0" smtClean="0"/>
              <a:t>대기</a:t>
            </a:r>
            <a:r>
              <a:rPr lang="en-US" altLang="ko-KR" dirty="0"/>
              <a:t>, </a:t>
            </a:r>
            <a:r>
              <a:rPr lang="ko-KR" altLang="en-US" dirty="0"/>
              <a:t>토양</a:t>
            </a:r>
            <a:r>
              <a:rPr lang="en-US" altLang="ko-KR" dirty="0"/>
              <a:t>, </a:t>
            </a:r>
            <a:r>
              <a:rPr lang="ko-KR" altLang="en-US" dirty="0"/>
              <a:t>고인 물</a:t>
            </a:r>
            <a:r>
              <a:rPr lang="en-US" altLang="ko-KR" dirty="0"/>
              <a:t>, </a:t>
            </a:r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지하수에 방사성 물질 누출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10장\그림10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086945" cy="303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/>
              <a:t>우주왕복선과 기타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우주왕복선 챌린저호의 폭발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미국의 </a:t>
            </a:r>
            <a:r>
              <a:rPr lang="ko-KR" altLang="en-US" dirty="0" err="1"/>
              <a:t>챌린저호는</a:t>
            </a:r>
            <a:r>
              <a:rPr lang="ko-KR" altLang="en-US" dirty="0"/>
              <a:t> </a:t>
            </a:r>
            <a:r>
              <a:rPr lang="en-US" altLang="ko-KR" dirty="0"/>
              <a:t>1986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발사된 지 </a:t>
            </a:r>
            <a:r>
              <a:rPr lang="en-US" altLang="ko-KR" dirty="0"/>
              <a:t>73</a:t>
            </a:r>
            <a:r>
              <a:rPr lang="ko-KR" altLang="en-US" dirty="0"/>
              <a:t>초 만에 공중에서 폭발 </a:t>
            </a:r>
          </a:p>
          <a:p>
            <a:pPr fontAlgn="base"/>
            <a:r>
              <a:rPr lang="ko-KR" altLang="en-US" dirty="0" err="1" smtClean="0"/>
              <a:t>챌린저호</a:t>
            </a:r>
            <a:r>
              <a:rPr lang="en-US" altLang="ko-KR" dirty="0"/>
              <a:t>(Challenger)</a:t>
            </a:r>
            <a:r>
              <a:rPr lang="ko-KR" altLang="en-US" dirty="0"/>
              <a:t>의 실패 요인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① </a:t>
            </a:r>
            <a:r>
              <a:rPr lang="ko-KR" altLang="en-US" dirty="0"/>
              <a:t>공학적 실패</a:t>
            </a:r>
            <a:r>
              <a:rPr lang="en-US" altLang="ko-KR" dirty="0"/>
              <a:t>: </a:t>
            </a:r>
            <a:r>
              <a:rPr lang="ko-KR" altLang="en-US" dirty="0"/>
              <a:t>고무 </a:t>
            </a:r>
            <a:r>
              <a:rPr lang="ko-KR" altLang="en-US" dirty="0" err="1"/>
              <a:t>오링</a:t>
            </a:r>
            <a:r>
              <a:rPr lang="ko-KR" altLang="en-US" dirty="0"/>
              <a:t> 부실 ⇨ 고온가스 누출 ⇨ 연료탱크 폭발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② </a:t>
            </a:r>
            <a:r>
              <a:rPr lang="ko-KR" altLang="en-US" dirty="0"/>
              <a:t>경영적 판단의 실패</a:t>
            </a:r>
            <a:r>
              <a:rPr lang="en-US" altLang="ko-KR" dirty="0"/>
              <a:t>: </a:t>
            </a:r>
            <a:r>
              <a:rPr lang="ko-KR" altLang="en-US" dirty="0"/>
              <a:t>차기 과제의 확보를 위해 서두름 </a:t>
            </a:r>
          </a:p>
          <a:p>
            <a:pPr marL="0" indent="0" fontAlgn="base">
              <a:buNone/>
            </a:pPr>
            <a:r>
              <a:rPr lang="ko-KR" altLang="en-US" dirty="0" smtClean="0"/>
              <a:t>    ③ </a:t>
            </a:r>
            <a:r>
              <a:rPr lang="ko-KR" altLang="en-US" dirty="0"/>
              <a:t>윤리적 문제</a:t>
            </a:r>
            <a:r>
              <a:rPr lang="en-US" altLang="ko-KR" dirty="0"/>
              <a:t>: </a:t>
            </a:r>
            <a:r>
              <a:rPr lang="ko-KR" altLang="en-US" dirty="0"/>
              <a:t>모험을 무릅쓰고 발사를 강행함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10장\그림10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80" y="3634757"/>
            <a:ext cx="5307808" cy="23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컬럼비아 우주왕복선 공중분해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2003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임무를 마치고 귀환 중 상공에서 공중분해</a:t>
            </a:r>
          </a:p>
          <a:p>
            <a:pPr fontAlgn="base"/>
            <a:r>
              <a:rPr lang="ko-KR" altLang="en-US" dirty="0" smtClean="0"/>
              <a:t>우주왕복선</a:t>
            </a:r>
            <a:r>
              <a:rPr lang="en-US" altLang="ko-KR" dirty="0"/>
              <a:t>(Space Shuttle Columbia) </a:t>
            </a:r>
            <a:r>
              <a:rPr lang="ko-KR" altLang="en-US" dirty="0"/>
              <a:t>승무원 </a:t>
            </a:r>
            <a:r>
              <a:rPr lang="en-US" altLang="ko-KR" dirty="0"/>
              <a:t>7</a:t>
            </a:r>
            <a:r>
              <a:rPr lang="ko-KR" altLang="en-US" dirty="0"/>
              <a:t>명 전원 사망</a:t>
            </a:r>
          </a:p>
          <a:p>
            <a:pPr fontAlgn="base"/>
            <a:r>
              <a:rPr lang="ko-KR" altLang="en-US" dirty="0" smtClean="0"/>
              <a:t>폭발 </a:t>
            </a:r>
            <a:r>
              <a:rPr lang="ko-KR" altLang="en-US" dirty="0"/>
              <a:t>이유는 기체의 날개 부분 이상</a:t>
            </a:r>
            <a:r>
              <a:rPr lang="en-US" altLang="ko-KR" dirty="0"/>
              <a:t>, </a:t>
            </a:r>
            <a:r>
              <a:rPr lang="ko-KR" altLang="en-US" dirty="0"/>
              <a:t>기체의 노후화 가능성 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10장\그림10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588956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미국 </a:t>
            </a:r>
            <a:r>
              <a:rPr lang="ko-KR" altLang="en-US" dirty="0" err="1"/>
              <a:t>하얏트</a:t>
            </a:r>
            <a:r>
              <a:rPr lang="ko-KR" altLang="en-US" dirty="0"/>
              <a:t> 호텔 고가통로 붕괴 사건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1981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ko-KR" altLang="en-US" dirty="0" err="1"/>
              <a:t>하얏트</a:t>
            </a:r>
            <a:r>
              <a:rPr lang="ko-KR" altLang="en-US" dirty="0"/>
              <a:t> 호텔의 고가통로</a:t>
            </a:r>
            <a:r>
              <a:rPr lang="en-US" altLang="ko-KR" dirty="0"/>
              <a:t>(skywalk) </a:t>
            </a:r>
            <a:r>
              <a:rPr lang="ko-KR" altLang="en-US" dirty="0"/>
              <a:t>붕괴 </a:t>
            </a:r>
          </a:p>
          <a:p>
            <a:pPr fontAlgn="base"/>
            <a:r>
              <a:rPr lang="ko-KR" altLang="en-US" dirty="0" smtClean="0"/>
              <a:t>댄스축제에 </a:t>
            </a:r>
            <a:r>
              <a:rPr lang="ko-KR" altLang="en-US" dirty="0"/>
              <a:t>참가한 사람들로 가득해서 많은 사상자를 냄 </a:t>
            </a:r>
          </a:p>
          <a:p>
            <a:pPr fontAlgn="base"/>
            <a:r>
              <a:rPr lang="ko-KR" altLang="en-US" dirty="0" smtClean="0"/>
              <a:t>사고 </a:t>
            </a:r>
            <a:r>
              <a:rPr lang="ko-KR" altLang="en-US" dirty="0"/>
              <a:t>원인은 연결부의 </a:t>
            </a:r>
            <a:r>
              <a:rPr lang="ko-KR" altLang="en-US" dirty="0" err="1"/>
              <a:t>내하력</a:t>
            </a:r>
            <a:r>
              <a:rPr lang="ko-KR" altLang="en-US" dirty="0"/>
              <a:t> 부족</a:t>
            </a:r>
            <a:r>
              <a:rPr lang="en-US" altLang="ko-KR" dirty="0"/>
              <a:t>(</a:t>
            </a:r>
            <a:r>
              <a:rPr lang="ko-KR" altLang="en-US" dirty="0" err="1"/>
              <a:t>설계안이</a:t>
            </a:r>
            <a:r>
              <a:rPr lang="ko-KR" altLang="en-US" dirty="0"/>
              <a:t> 기준의 </a:t>
            </a:r>
            <a:r>
              <a:rPr lang="en-US" altLang="ko-KR" dirty="0"/>
              <a:t>60%</a:t>
            </a:r>
            <a:r>
              <a:rPr lang="ko-KR" altLang="en-US" dirty="0"/>
              <a:t>에 불과</a:t>
            </a:r>
            <a:r>
              <a:rPr lang="en-US" altLang="ko-KR" dirty="0"/>
              <a:t>) </a:t>
            </a:r>
            <a:endParaRPr lang="ko-KR" altLang="en-US" dirty="0"/>
          </a:p>
          <a:p>
            <a:pPr fontAlgn="base"/>
            <a:r>
              <a:rPr lang="ko-KR" altLang="en-US" dirty="0" smtClean="0"/>
              <a:t>건설 </a:t>
            </a:r>
            <a:r>
              <a:rPr lang="ko-KR" altLang="en-US" dirty="0"/>
              <a:t>과정에서 흔들림에 대한 건의가 있었으나 이를 간과함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10장\그림10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6029079" cy="2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/>
              <a:t>성수대교 붕괴 사고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 smtClean="0"/>
              <a:t>1994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 성수대교의 상부 </a:t>
            </a:r>
            <a:r>
              <a:rPr lang="ko-KR" altLang="en-US" dirty="0" err="1"/>
              <a:t>트러스</a:t>
            </a:r>
            <a:r>
              <a:rPr lang="ko-KR" altLang="en-US" dirty="0"/>
              <a:t> </a:t>
            </a:r>
            <a:r>
              <a:rPr lang="en-US" altLang="ko-KR" dirty="0"/>
              <a:t>48m</a:t>
            </a:r>
            <a:r>
              <a:rPr lang="ko-KR" altLang="en-US" dirty="0"/>
              <a:t>가 붕괴</a:t>
            </a:r>
          </a:p>
          <a:p>
            <a:pPr fontAlgn="base"/>
            <a:r>
              <a:rPr lang="ko-KR" altLang="en-US" dirty="0" smtClean="0"/>
              <a:t>사고 </a:t>
            </a:r>
            <a:r>
              <a:rPr lang="ko-KR" altLang="en-US" dirty="0"/>
              <a:t>구간을 달리던 자동차들이 </a:t>
            </a:r>
            <a:r>
              <a:rPr lang="ko-KR" altLang="en-US" dirty="0" err="1"/>
              <a:t>트러스와</a:t>
            </a:r>
            <a:r>
              <a:rPr lang="ko-KR" altLang="en-US" dirty="0"/>
              <a:t> 함께 한강으로 추락</a:t>
            </a:r>
          </a:p>
          <a:p>
            <a:pPr fontAlgn="base"/>
            <a:r>
              <a:rPr lang="ko-KR" altLang="en-US" dirty="0" smtClean="0"/>
              <a:t>안전점검 </a:t>
            </a:r>
            <a:r>
              <a:rPr lang="ko-KR" altLang="en-US" dirty="0"/>
              <a:t>조치 소홀</a:t>
            </a:r>
          </a:p>
          <a:p>
            <a:pPr fontAlgn="base"/>
            <a:r>
              <a:rPr lang="ko-KR" altLang="en-US" dirty="0" smtClean="0"/>
              <a:t>건설 </a:t>
            </a:r>
            <a:r>
              <a:rPr lang="ko-KR" altLang="en-US" dirty="0"/>
              <a:t>당시 </a:t>
            </a:r>
            <a:r>
              <a:rPr lang="ko-KR" altLang="en-US" dirty="0" err="1"/>
              <a:t>트러스가</a:t>
            </a:r>
            <a:r>
              <a:rPr lang="ko-KR" altLang="en-US" dirty="0"/>
              <a:t> 제대로 연결되지 않았음</a:t>
            </a:r>
          </a:p>
          <a:p>
            <a:pPr fontAlgn="base"/>
            <a:r>
              <a:rPr lang="ko-KR" altLang="en-US" dirty="0" smtClean="0"/>
              <a:t>공사 </a:t>
            </a:r>
            <a:r>
              <a:rPr lang="ko-KR" altLang="en-US" dirty="0"/>
              <a:t>도중 볼트 삽입 과정에도 문제가 있었음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10장\그림10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94" y="3037458"/>
            <a:ext cx="5986902" cy="26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2.3 </a:t>
            </a:r>
            <a:r>
              <a:rPr lang="ko-KR" altLang="en-US" dirty="0"/>
              <a:t>공학설계에서의 실패 원인과 대책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공학설계에서의 실패 원인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5112568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해결할 </a:t>
            </a:r>
            <a:r>
              <a:rPr lang="ko-KR" altLang="en-US" dirty="0"/>
              <a:t>문제의 잘못된 이해 </a:t>
            </a:r>
            <a:r>
              <a:rPr lang="ko-KR" altLang="en-US" dirty="0" smtClean="0"/>
              <a:t>       </a:t>
            </a:r>
            <a:endParaRPr lang="ko-KR" altLang="en-US" dirty="0"/>
          </a:p>
          <a:p>
            <a:pPr fontAlgn="base"/>
            <a:r>
              <a:rPr lang="ko-KR" altLang="en-US" dirty="0" smtClean="0"/>
              <a:t>설계 </a:t>
            </a:r>
            <a:r>
              <a:rPr lang="ko-KR" altLang="en-US" dirty="0"/>
              <a:t>과정에서의 계산 오류 </a:t>
            </a:r>
            <a:r>
              <a:rPr lang="ko-KR" altLang="en-US" dirty="0" smtClean="0"/>
              <a:t>    </a:t>
            </a:r>
            <a:endParaRPr lang="ko-KR" altLang="en-US" dirty="0"/>
          </a:p>
          <a:p>
            <a:pPr fontAlgn="base"/>
            <a:r>
              <a:rPr lang="ko-KR" altLang="en-US" dirty="0" smtClean="0"/>
              <a:t>설계 </a:t>
            </a:r>
            <a:r>
              <a:rPr lang="ko-KR" altLang="en-US" dirty="0"/>
              <a:t>도안 그리기의 실수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          </a:t>
            </a:r>
            <a:r>
              <a:rPr lang="ko-KR" altLang="en-US" sz="1100" dirty="0" smtClean="0"/>
              <a:t>    </a:t>
            </a:r>
            <a:endParaRPr lang="ko-KR" altLang="en-US" dirty="0"/>
          </a:p>
          <a:p>
            <a:pPr fontAlgn="base"/>
            <a:r>
              <a:rPr lang="ko-KR" altLang="en-US" dirty="0" smtClean="0"/>
              <a:t>불충분한 </a:t>
            </a:r>
            <a:r>
              <a:rPr lang="ko-KR" altLang="en-US" dirty="0"/>
              <a:t>자료 수집과 완전하지 못한 실험</a:t>
            </a:r>
          </a:p>
          <a:p>
            <a:pPr fontAlgn="base"/>
            <a:r>
              <a:rPr lang="ko-KR" altLang="en-US" dirty="0" smtClean="0"/>
              <a:t>낙관적 </a:t>
            </a:r>
            <a:r>
              <a:rPr lang="ko-KR" altLang="en-US" dirty="0"/>
              <a:t>가정에 의한 잘못된 추리</a:t>
            </a:r>
          </a:p>
          <a:p>
            <a:endParaRPr lang="ko-KR" altLang="en-US" dirty="0"/>
          </a:p>
        </p:txBody>
      </p:sp>
      <p:pic>
        <p:nvPicPr>
          <p:cNvPr id="11267" name="Picture 3" descr="C:\Users\Administrator\Desktop\창의공학설계(최종)-3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5081129" cy="214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4716016" y="1772816"/>
            <a:ext cx="4053501" cy="217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smtClean="0"/>
              <a:t>부정확하거나 과도한 가정</a:t>
            </a:r>
          </a:p>
          <a:p>
            <a:pPr fontAlgn="base"/>
            <a:r>
              <a:rPr lang="ko-KR" altLang="en-US" dirty="0" smtClean="0"/>
              <a:t>부정확한 설계 규격</a:t>
            </a:r>
          </a:p>
          <a:p>
            <a:pPr fontAlgn="base"/>
            <a:r>
              <a:rPr lang="ko-KR" altLang="en-US" dirty="0" smtClean="0"/>
              <a:t>잘못된 생산과 조립 과정</a:t>
            </a:r>
          </a:p>
          <a:p>
            <a:pPr marL="0" indent="0" fontAlgn="base">
              <a:buFont typeface="Wingdings" pitchFamily="2" charset="2"/>
              <a:buNone/>
            </a:pP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공학설계에서의 실패 원인과 대책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실패 원인과 대책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윤리에 어긋나는 행동</a:t>
            </a:r>
          </a:p>
          <a:p>
            <a:pPr marL="0" indent="0" fontAlgn="base">
              <a:buNone/>
            </a:pPr>
            <a:r>
              <a:rPr lang="ko-KR" altLang="en-US" dirty="0" smtClean="0"/>
              <a:t>    불량 </a:t>
            </a:r>
            <a:r>
              <a:rPr lang="ko-KR" altLang="en-US" dirty="0"/>
              <a:t>자재의 사용</a:t>
            </a:r>
            <a:r>
              <a:rPr lang="en-US" altLang="ko-KR" dirty="0"/>
              <a:t>, </a:t>
            </a:r>
            <a:r>
              <a:rPr lang="ko-KR" altLang="en-US" dirty="0"/>
              <a:t>부실공사</a:t>
            </a:r>
            <a:r>
              <a:rPr lang="en-US" altLang="ko-KR" dirty="0"/>
              <a:t>, </a:t>
            </a:r>
            <a:r>
              <a:rPr lang="ko-KR" altLang="en-US" dirty="0"/>
              <a:t>무리한 경비 절감</a:t>
            </a:r>
            <a:r>
              <a:rPr lang="en-US" altLang="ko-KR" dirty="0"/>
              <a:t>, </a:t>
            </a:r>
            <a:r>
              <a:rPr lang="ko-KR" altLang="en-US" dirty="0"/>
              <a:t>제작 기간 단축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설계 </a:t>
            </a:r>
            <a:r>
              <a:rPr lang="ko-KR" altLang="en-US" dirty="0"/>
              <a:t>후 사용되다가 숨겨진 결함이 드러나는 경우</a:t>
            </a:r>
          </a:p>
          <a:p>
            <a:pPr marL="0" indent="0" fontAlgn="base">
              <a:buNone/>
            </a:pPr>
            <a:r>
              <a:rPr lang="ko-KR" altLang="en-US" dirty="0" smtClean="0"/>
              <a:t>    엔지니어는 </a:t>
            </a:r>
            <a:r>
              <a:rPr lang="ko-KR" altLang="en-US" dirty="0"/>
              <a:t>원인을 신속하고 정확하게 찾아내어 대책을 간구</a:t>
            </a:r>
          </a:p>
          <a:p>
            <a:pPr marL="0" indent="0" fontAlgn="base">
              <a:buNone/>
            </a:pPr>
            <a:r>
              <a:rPr lang="ko-KR" altLang="en-US" dirty="0" smtClean="0"/>
              <a:t>    설계공정에서의 </a:t>
            </a:r>
            <a:r>
              <a:rPr lang="ko-KR" altLang="en-US" dirty="0"/>
              <a:t>문제점을 재검토하여 고침 </a:t>
            </a:r>
          </a:p>
          <a:p>
            <a:pPr marL="0" indent="0" fontAlgn="base">
              <a:buNone/>
            </a:pPr>
            <a:r>
              <a:rPr lang="ko-KR" altLang="en-US" dirty="0" smtClean="0"/>
              <a:t>    다시 </a:t>
            </a:r>
            <a:r>
              <a:rPr lang="ko-KR" altLang="en-US" dirty="0"/>
              <a:t>테스트하며 오류가 없는 시스템을 만들어야 함</a:t>
            </a:r>
          </a:p>
          <a:p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50844048" descr="EMB00002f1c79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357694"/>
            <a:ext cx="2074863" cy="1284287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4357694"/>
            <a:ext cx="2417181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지식재산권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/>
              <a:t>지식재산권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AutoNum type="arabicParenBoth"/>
            </a:pPr>
            <a:r>
              <a:rPr lang="ko-KR" altLang="en-US" dirty="0" smtClean="0"/>
              <a:t>지식재산권의 정의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ko-KR" altLang="en-US" dirty="0"/>
              <a:t>‘지식재산권</a:t>
            </a:r>
            <a:r>
              <a:rPr lang="en-US" altLang="ko-KR" dirty="0"/>
              <a:t>(Intellectual property rights)’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법령에 </a:t>
            </a:r>
            <a:r>
              <a:rPr lang="ko-KR" altLang="en-US" dirty="0"/>
              <a:t>따라 인정되거나 보호되는 지식재산에 관한 권리</a:t>
            </a:r>
          </a:p>
          <a:p>
            <a:pPr fontAlgn="base"/>
            <a:r>
              <a:rPr lang="ko-KR" altLang="en-US" dirty="0" smtClean="0"/>
              <a:t>산업재산권</a:t>
            </a:r>
            <a:r>
              <a:rPr lang="en-US" altLang="ko-KR" dirty="0"/>
              <a:t>, </a:t>
            </a:r>
            <a:r>
              <a:rPr lang="ko-KR" altLang="en-US" dirty="0"/>
              <a:t>저작권</a:t>
            </a:r>
            <a:r>
              <a:rPr lang="en-US" altLang="ko-KR" dirty="0"/>
              <a:t>, </a:t>
            </a:r>
            <a:r>
              <a:rPr lang="ko-KR" altLang="en-US" dirty="0"/>
              <a:t>신지식재산권을 포괄하는 무형적 권리</a:t>
            </a:r>
          </a:p>
          <a:p>
            <a:pPr fontAlgn="base"/>
            <a:r>
              <a:rPr lang="ko-KR" altLang="en-US" dirty="0" smtClean="0"/>
              <a:t>과거에는 </a:t>
            </a:r>
            <a:r>
              <a:rPr lang="ko-KR" altLang="en-US" dirty="0"/>
              <a:t>지적재산권 또는 지적소유권이라고도 불렀음</a:t>
            </a:r>
          </a:p>
          <a:p>
            <a:pPr fontAlgn="base"/>
            <a:r>
              <a:rPr lang="ko-KR" altLang="en-US" dirty="0" smtClean="0"/>
              <a:t>발명자나 </a:t>
            </a:r>
            <a:r>
              <a:rPr lang="ko-KR" altLang="en-US" dirty="0"/>
              <a:t>창작자에게 독점적이고 배타적인 권리 부여</a:t>
            </a:r>
          </a:p>
          <a:p>
            <a:pPr fontAlgn="base"/>
            <a:r>
              <a:rPr lang="ko-KR" altLang="en-US" dirty="0" smtClean="0"/>
              <a:t>발명품과 </a:t>
            </a:r>
            <a:r>
              <a:rPr lang="ko-KR" altLang="en-US" dirty="0"/>
              <a:t>창작물이 공개되고 널리 이용될 수 있게 되는 장점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50841808" descr="EMB00002f1c79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4643446"/>
            <a:ext cx="2500330" cy="1190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 smtClean="0">
                  <a:solidFill>
                    <a:srgbClr val="92D050"/>
                  </a:solidFill>
                  <a:latin typeface="+mn-ea"/>
                  <a:ea typeface="+mn-ea"/>
                </a:rPr>
                <a:t>10</a:t>
              </a:r>
              <a:endParaRPr lang="ko-KR" altLang="en-US" b="1" spc="-500" dirty="0">
                <a:solidFill>
                  <a:srgbClr val="92D050"/>
                </a:solidFill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 smtClean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제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장에서는 공학 윤리와 지식재산권과 관련된 주제를 다룬다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이를 위해 공학 윤리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공학설계에서의</a:t>
            </a:r>
          </a:p>
          <a:p>
            <a:pPr marL="0" indent="0">
              <a:buNone/>
            </a:pPr>
            <a:r>
              <a:rPr lang="ko-KR" altLang="en-US" sz="1200" b="1" dirty="0"/>
              <a:t>실패 원인과 교훈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그리고 지식재산권 등을 살펴본다</a:t>
            </a:r>
            <a:r>
              <a:rPr lang="en-US" altLang="ko-KR" sz="1200" b="1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10.1 </a:t>
            </a:r>
            <a:r>
              <a:rPr lang="ko-KR" altLang="en-US" sz="1500" b="1" dirty="0">
                <a:solidFill>
                  <a:srgbClr val="002060"/>
                </a:solidFill>
              </a:rPr>
              <a:t>공학 윤리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10.2 </a:t>
            </a:r>
            <a:r>
              <a:rPr lang="ko-KR" altLang="en-US" sz="1500" b="1" dirty="0">
                <a:solidFill>
                  <a:srgbClr val="002060"/>
                </a:solidFill>
              </a:rPr>
              <a:t>공학 시스템과 관련된 대형 사고들과 교훈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10.3 </a:t>
            </a:r>
            <a:r>
              <a:rPr lang="ko-KR" altLang="en-US" sz="1500" b="1" dirty="0">
                <a:solidFill>
                  <a:srgbClr val="002060"/>
                </a:solidFill>
              </a:rPr>
              <a:t>지식재산권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공학 윤리와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ko-KR" altLang="en-US" sz="2400" b="1" spc="-150" dirty="0" smtClean="0">
                <a:solidFill>
                  <a:srgbClr val="002060"/>
                </a:solidFill>
                <a:latin typeface="+mj-lt"/>
              </a:rPr>
              <a:t>지식재산</a:t>
            </a:r>
            <a:r>
              <a:rPr lang="ko-KR" altLang="en-US" sz="2400" b="1" spc="-150" dirty="0">
                <a:solidFill>
                  <a:srgbClr val="002060"/>
                </a:solidFill>
                <a:latin typeface="+mj-lt"/>
              </a:rPr>
              <a:t>권</a:t>
            </a:r>
            <a:endParaRPr lang="en-US" altLang="ko-KR" sz="2400" b="1" spc="-150" dirty="0" smtClean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지식재산권이 필요한 이유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시장에서 </a:t>
            </a:r>
            <a:r>
              <a:rPr lang="ko-KR" altLang="en-US" dirty="0"/>
              <a:t>독점적 지위 확보</a:t>
            </a:r>
          </a:p>
          <a:p>
            <a:pPr marL="0" indent="0" fontAlgn="base">
              <a:buNone/>
            </a:pPr>
            <a:r>
              <a:rPr lang="ko-KR" altLang="en-US" dirty="0" smtClean="0"/>
              <a:t>    독점적이고 </a:t>
            </a:r>
            <a:r>
              <a:rPr lang="ko-KR" altLang="en-US" dirty="0"/>
              <a:t>배타적인 재산권에 대한 기술 판매로 로열티 수입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분쟁예방 </a:t>
            </a:r>
            <a:r>
              <a:rPr lang="ko-KR" altLang="en-US" dirty="0"/>
              <a:t>및 권리보호</a:t>
            </a:r>
          </a:p>
          <a:p>
            <a:pPr marL="0" indent="0" fontAlgn="base">
              <a:buNone/>
            </a:pPr>
            <a:r>
              <a:rPr lang="ko-KR" altLang="en-US" dirty="0" smtClean="0"/>
              <a:t>    발명 </a:t>
            </a:r>
            <a:r>
              <a:rPr lang="ko-KR" altLang="en-US" dirty="0"/>
              <a:t>및 개발기술을 출원함으로써 타인과의 분쟁을 사전에 예방 </a:t>
            </a:r>
          </a:p>
          <a:p>
            <a:pPr marL="0" indent="0" fontAlgn="base">
              <a:buNone/>
            </a:pPr>
            <a:r>
              <a:rPr lang="ko-KR" altLang="en-US" dirty="0" smtClean="0"/>
              <a:t>    타인이 </a:t>
            </a:r>
            <a:r>
              <a:rPr lang="ko-KR" altLang="en-US" dirty="0"/>
              <a:t>자신의 권리를 무단으로 사용할 시 법적 보호가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정부의 </a:t>
            </a:r>
            <a:r>
              <a:rPr lang="ko-KR" altLang="en-US" dirty="0"/>
              <a:t>각종 정책자금 및 세제지원 혜택</a:t>
            </a:r>
          </a:p>
          <a:p>
            <a:pPr marL="0" indent="0" fontAlgn="base">
              <a:buNone/>
            </a:pPr>
            <a:r>
              <a:rPr lang="ko-KR" altLang="en-US" dirty="0" smtClean="0"/>
              <a:t>    지식재산권을 </a:t>
            </a:r>
            <a:r>
              <a:rPr lang="ko-KR" altLang="en-US" dirty="0"/>
              <a:t>보유의 경우 정부자금 활용과 세제지원 혜택 가능</a:t>
            </a:r>
          </a:p>
          <a:p>
            <a:pPr marL="0" indent="0" fontAlgn="base">
              <a:buNone/>
            </a:pPr>
            <a:r>
              <a:rPr lang="ko-KR" altLang="en-US" dirty="0" smtClean="0"/>
              <a:t>    특허기술사업화 </a:t>
            </a:r>
            <a:r>
              <a:rPr lang="ko-KR" altLang="en-US" dirty="0"/>
              <a:t>자금지원</a:t>
            </a:r>
            <a:r>
              <a:rPr lang="en-US" altLang="ko-KR" dirty="0"/>
              <a:t>, </a:t>
            </a:r>
            <a:r>
              <a:rPr lang="ko-KR" altLang="en-US" dirty="0"/>
              <a:t>우수발명품 시작품 제작지원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지식재산권의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r>
              <a:rPr lang="ko-KR" altLang="en-US" dirty="0" smtClean="0"/>
              <a:t>지식재산권은 </a:t>
            </a:r>
            <a:r>
              <a:rPr lang="ko-KR" altLang="en-US" dirty="0"/>
              <a:t>산업재산권</a:t>
            </a:r>
            <a:r>
              <a:rPr lang="en-US" altLang="ko-KR" dirty="0"/>
              <a:t>, </a:t>
            </a:r>
            <a:r>
              <a:rPr lang="ko-KR" altLang="en-US" dirty="0"/>
              <a:t>저작권</a:t>
            </a:r>
            <a:r>
              <a:rPr lang="en-US" altLang="ko-KR" dirty="0"/>
              <a:t>, </a:t>
            </a:r>
            <a:r>
              <a:rPr lang="ko-KR" altLang="en-US" dirty="0"/>
              <a:t>신지식재산권을 포함</a:t>
            </a:r>
          </a:p>
          <a:p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10장\그림10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4" y="1772816"/>
            <a:ext cx="7357218" cy="428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 </a:t>
            </a:r>
            <a:r>
              <a:rPr lang="ko-KR" altLang="en-US" dirty="0"/>
              <a:t>산업재산권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산업재산권</a:t>
            </a:r>
            <a:r>
              <a:rPr lang="en-US" altLang="ko-KR" dirty="0"/>
              <a:t>(industrial property)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산업재산권이란 </a:t>
            </a:r>
            <a:r>
              <a:rPr lang="ko-KR" altLang="en-US" dirty="0"/>
              <a:t>특허권</a:t>
            </a:r>
            <a:r>
              <a:rPr lang="en-US" altLang="ko-KR" dirty="0"/>
              <a:t>, </a:t>
            </a:r>
            <a:r>
              <a:rPr lang="ko-KR" altLang="en-US" dirty="0" err="1"/>
              <a:t>실용신안권</a:t>
            </a:r>
            <a:r>
              <a:rPr lang="en-US" altLang="ko-KR" dirty="0"/>
              <a:t>, </a:t>
            </a:r>
            <a:r>
              <a:rPr lang="ko-KR" altLang="en-US" dirty="0" err="1"/>
              <a:t>디자인권</a:t>
            </a:r>
            <a:r>
              <a:rPr lang="ko-KR" altLang="en-US" dirty="0"/>
              <a:t> 및 상표권을 총칭</a:t>
            </a:r>
          </a:p>
          <a:p>
            <a:pPr fontAlgn="base"/>
            <a:r>
              <a:rPr lang="ko-KR" altLang="en-US" dirty="0" smtClean="0"/>
              <a:t>특허청에 </a:t>
            </a:r>
            <a:r>
              <a:rPr lang="ko-KR" altLang="en-US" dirty="0"/>
              <a:t>출원하여 </a:t>
            </a:r>
            <a:r>
              <a:rPr lang="ko-KR" altLang="en-US" dirty="0" err="1"/>
              <a:t>등록받음으로써</a:t>
            </a:r>
            <a:r>
              <a:rPr lang="ko-KR" altLang="en-US" dirty="0"/>
              <a:t> 배타적 독점권이 부여된 권리</a:t>
            </a:r>
          </a:p>
          <a:p>
            <a:pPr fontAlgn="base"/>
            <a:r>
              <a:rPr lang="ko-KR" altLang="en-US" dirty="0" smtClean="0"/>
              <a:t>생활과 </a:t>
            </a:r>
            <a:r>
              <a:rPr lang="ko-KR" altLang="en-US" dirty="0"/>
              <a:t>산업 활동 관련 새로운 연구결과나 방법에 대해 인정하는 권리</a:t>
            </a:r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10장\표10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9" y="2842000"/>
            <a:ext cx="466883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산업재산권의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산업재산권을 자동차의 경우에 적용한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엔진제어 </a:t>
            </a:r>
            <a:r>
              <a:rPr lang="ko-KR" altLang="en-US" dirty="0"/>
              <a:t>시스템 등은 고도한 발명으로서 특허에 해당 </a:t>
            </a:r>
          </a:p>
          <a:p>
            <a:pPr fontAlgn="base"/>
            <a:r>
              <a:rPr lang="ko-KR" altLang="en-US" dirty="0" smtClean="0"/>
              <a:t>백미러는 </a:t>
            </a:r>
            <a:r>
              <a:rPr lang="ko-KR" altLang="en-US" dirty="0"/>
              <a:t>라이프 사이클이 짧은 개량기술로서 실용신안에 해당</a:t>
            </a:r>
          </a:p>
          <a:p>
            <a:pPr fontAlgn="base"/>
            <a:r>
              <a:rPr lang="ko-KR" altLang="en-US" dirty="0" smtClean="0"/>
              <a:t>차체의 </a:t>
            </a:r>
            <a:r>
              <a:rPr lang="ko-KR" altLang="en-US" dirty="0"/>
              <a:t>형상 등은 물품의 외관을 나타내는 디자인에 해당</a:t>
            </a:r>
          </a:p>
          <a:p>
            <a:pPr fontAlgn="base"/>
            <a:r>
              <a:rPr lang="ko-KR" altLang="en-US" dirty="0" err="1" smtClean="0"/>
              <a:t>제네시스</a:t>
            </a:r>
            <a:r>
              <a:rPr lang="ko-KR" altLang="en-US" dirty="0" smtClean="0"/>
              <a:t> </a:t>
            </a:r>
            <a:r>
              <a:rPr lang="ko-KR" altLang="en-US" dirty="0"/>
              <a:t>등은 상품의 명칭을 나타내는 상표에 해당</a:t>
            </a:r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10장\그림10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52" y="3150800"/>
            <a:ext cx="432310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발명과 특허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발명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기존에 </a:t>
            </a:r>
            <a:r>
              <a:rPr lang="ko-KR" altLang="en-US" dirty="0"/>
              <a:t>없던 기술이나 물건을 새롭게 창출해내는 것</a:t>
            </a:r>
          </a:p>
          <a:p>
            <a:pPr fontAlgn="base"/>
            <a:r>
              <a:rPr lang="ko-KR" altLang="en-US" dirty="0" smtClean="0"/>
              <a:t>자연법칙을 </a:t>
            </a:r>
            <a:r>
              <a:rPr lang="ko-KR" altLang="en-US" dirty="0"/>
              <a:t>이용한 기술적 사상의 창작으로 고도한 것</a:t>
            </a:r>
          </a:p>
          <a:p>
            <a:pPr fontAlgn="base"/>
            <a:r>
              <a:rPr lang="ko-KR" altLang="en-US" dirty="0" smtClean="0"/>
              <a:t>증기기관</a:t>
            </a:r>
            <a:r>
              <a:rPr lang="en-US" altLang="ko-KR" dirty="0"/>
              <a:t>, </a:t>
            </a:r>
            <a:r>
              <a:rPr lang="ko-KR" altLang="en-US" dirty="0"/>
              <a:t>청동기</a:t>
            </a:r>
            <a:r>
              <a:rPr lang="en-US" altLang="ko-KR" dirty="0"/>
              <a:t>, </a:t>
            </a:r>
            <a:r>
              <a:rPr lang="ko-KR" altLang="en-US" dirty="0"/>
              <a:t>금속활자 등</a:t>
            </a:r>
          </a:p>
          <a:p>
            <a:pPr fontAlgn="base"/>
            <a:r>
              <a:rPr lang="ko-KR" altLang="en-US" dirty="0" smtClean="0"/>
              <a:t>수학법칙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사회적 규범 등은 발명에 해당되지 않음</a:t>
            </a:r>
          </a:p>
          <a:p>
            <a:pPr fontAlgn="base"/>
            <a:r>
              <a:rPr lang="ko-KR" altLang="en-US" dirty="0" smtClean="0"/>
              <a:t>만유인력과 </a:t>
            </a:r>
            <a:r>
              <a:rPr lang="ko-KR" altLang="en-US" dirty="0"/>
              <a:t>위치에너지를 이용하여 만든 디딜방아는 발명에 해당</a:t>
            </a:r>
          </a:p>
          <a:p>
            <a:pPr fontAlgn="base"/>
            <a:r>
              <a:rPr lang="ko-KR" altLang="en-US" dirty="0" smtClean="0"/>
              <a:t>컴퓨터 </a:t>
            </a:r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최면술을 이용한 수사방법 등은 발명이 아님</a:t>
            </a:r>
          </a:p>
          <a:p>
            <a:endParaRPr lang="ko-KR" altLang="en-US" dirty="0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50840848" descr="EMB00002f1c798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143380"/>
            <a:ext cx="1327330" cy="1428760"/>
          </a:xfrm>
          <a:prstGeom prst="rect">
            <a:avLst/>
          </a:prstGeom>
          <a:noFill/>
        </p:spPr>
      </p:pic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250841808" descr="EMB00002f1c79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4286256"/>
            <a:ext cx="2349941" cy="12858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세계를 움직인 획기적인 발명품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10장\표10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7"/>
          <a:stretch/>
        </p:blipFill>
        <p:spPr bwMode="auto">
          <a:xfrm>
            <a:off x="693400" y="1277053"/>
            <a:ext cx="6624736" cy="48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(3</a:t>
            </a:r>
            <a:r>
              <a:rPr lang="en-US" altLang="ko-KR" dirty="0"/>
              <a:t>) </a:t>
            </a:r>
            <a:r>
              <a:rPr lang="ko-KR" altLang="en-US" dirty="0"/>
              <a:t>발명의 아이디어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10</a:t>
            </a:r>
            <a:r>
              <a:rPr lang="ko-KR" altLang="en-US" dirty="0"/>
              <a:t>가지 핵심적인 발명 노하우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기능을 더해보면 어떨까</a:t>
            </a:r>
            <a:r>
              <a:rPr lang="en-US" altLang="ko-KR" dirty="0" smtClean="0"/>
              <a:t>?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지우개 달린 연필 </a:t>
            </a:r>
            <a:r>
              <a:rPr lang="ko-KR" altLang="en-US" dirty="0" smtClean="0"/>
              <a:t>                     </a:t>
            </a:r>
            <a:r>
              <a:rPr lang="en-US" altLang="ko-KR" dirty="0" smtClean="0"/>
              <a:t>- </a:t>
            </a:r>
            <a:r>
              <a:rPr lang="ko-KR" altLang="en-US" dirty="0"/>
              <a:t>복합 샴푸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시계 볼펜 </a:t>
            </a:r>
            <a:r>
              <a:rPr lang="ko-KR" altLang="en-US" dirty="0" smtClean="0"/>
              <a:t>                </a:t>
            </a:r>
            <a:r>
              <a:rPr lang="ko-KR" altLang="en-US" sz="1600" dirty="0" smtClean="0"/>
              <a:t>             </a:t>
            </a:r>
            <a:r>
              <a:rPr lang="ko-KR" altLang="en-US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/>
              <a:t>원피스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전등이 부착된 드라이버</a:t>
            </a:r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10장\삭제-3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4511675" cy="19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10</a:t>
            </a:r>
            <a:r>
              <a:rPr lang="ko-KR" altLang="en-US" dirty="0"/>
              <a:t>가지 핵심적인 발명 노하우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기능을 빼보면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미니스커트                </a:t>
            </a:r>
            <a:r>
              <a:rPr lang="ko-KR" altLang="en-US" sz="1200" dirty="0" smtClean="0"/>
              <a:t>                   </a:t>
            </a:r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무선 전화기 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디지털카메라 </a:t>
            </a:r>
            <a:r>
              <a:rPr lang="ko-KR" altLang="en-US" dirty="0" smtClean="0"/>
              <a:t>                          </a:t>
            </a:r>
            <a:r>
              <a:rPr lang="en-US" altLang="ko-KR" dirty="0" smtClean="0"/>
              <a:t>- </a:t>
            </a:r>
            <a:r>
              <a:rPr lang="ko-KR" altLang="en-US" dirty="0"/>
              <a:t>무설탕 껌 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당분을 뺀 무가당 주스 </a:t>
            </a:r>
          </a:p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_그림파일\10장\삭제-343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066"/>
            <a:ext cx="4599693" cy="200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10</a:t>
            </a:r>
            <a:r>
              <a:rPr lang="ko-KR" altLang="en-US" dirty="0"/>
              <a:t>가지 핵심적인 발명 노하우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모양을 바꿔보면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sz="800" dirty="0" smtClean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피아노 모양의 전화기 </a:t>
            </a:r>
            <a:r>
              <a:rPr lang="ko-KR" altLang="en-US" dirty="0" smtClean="0"/>
              <a:t>                      </a:t>
            </a:r>
            <a:r>
              <a:rPr lang="en-US" altLang="ko-KR" dirty="0" smtClean="0"/>
              <a:t>- </a:t>
            </a:r>
            <a:r>
              <a:rPr lang="ko-KR" altLang="en-US" dirty="0"/>
              <a:t>꼬부라진 </a:t>
            </a:r>
            <a:r>
              <a:rPr lang="ko-KR" altLang="en-US" dirty="0" err="1"/>
              <a:t>물파스</a:t>
            </a:r>
            <a:r>
              <a:rPr lang="ko-KR" altLang="en-US" dirty="0"/>
              <a:t> 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삼각 또는 원형 모양의 상 </a:t>
            </a:r>
            <a:r>
              <a:rPr lang="ko-KR" altLang="en-US" dirty="0" smtClean="0"/>
              <a:t>       </a:t>
            </a:r>
            <a:r>
              <a:rPr lang="ko-KR" altLang="en-US" sz="1050" dirty="0" smtClean="0"/>
              <a:t>    </a:t>
            </a:r>
            <a:r>
              <a:rPr lang="ko-KR" altLang="en-US" sz="700" dirty="0" smtClean="0"/>
              <a:t>              </a:t>
            </a:r>
            <a:r>
              <a:rPr lang="ko-KR" altLang="en-US" sz="1050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버튼 전화기 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올록볼록하게 바꾼 </a:t>
            </a:r>
            <a:r>
              <a:rPr lang="ko-KR" altLang="en-US" dirty="0" err="1"/>
              <a:t>엠보싱</a:t>
            </a:r>
            <a:r>
              <a:rPr lang="ko-KR" altLang="en-US" dirty="0"/>
              <a:t> 화장지</a:t>
            </a:r>
            <a:r>
              <a:rPr lang="ko-KR" altLang="en-US" sz="1000" dirty="0"/>
              <a:t> </a:t>
            </a:r>
            <a:r>
              <a:rPr lang="ko-KR" altLang="en-US" sz="500" dirty="0" smtClean="0"/>
              <a:t>               </a:t>
            </a:r>
            <a:r>
              <a:rPr lang="ko-KR" altLang="en-US" sz="1000" dirty="0" smtClean="0"/>
              <a:t> 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/>
              <a:t>파커</a:t>
            </a:r>
            <a:r>
              <a:rPr lang="ko-KR" altLang="en-US" dirty="0"/>
              <a:t> 만년필</a:t>
            </a:r>
          </a:p>
          <a:p>
            <a:pPr marL="0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손에서 미끄러지지 않고 콜라가 많아 보이는 코카콜라 병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10장\삭제-3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45" y="3382615"/>
            <a:ext cx="3571875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9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/>
              <a:t>특허 제도의 목적과 출원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특허 제도의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발명을 </a:t>
            </a:r>
            <a:r>
              <a:rPr lang="ko-KR" altLang="en-US" dirty="0"/>
              <a:t>보호하고 장려함으로써 국가산업의 발전을 도모</a:t>
            </a:r>
            <a:r>
              <a:rPr lang="en-US" altLang="ko-KR" dirty="0"/>
              <a:t>(</a:t>
            </a:r>
            <a:r>
              <a:rPr lang="ko-KR" altLang="en-US" dirty="0"/>
              <a:t>특허법 제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en-US" altLang="ko-KR" dirty="0" smtClean="0"/>
              <a:t>‘</a:t>
            </a:r>
            <a:r>
              <a:rPr lang="ko-KR" altLang="en-US" dirty="0"/>
              <a:t>기술공개의 대가로 특허권을 부여’</a:t>
            </a:r>
          </a:p>
          <a:p>
            <a:pPr fontAlgn="base"/>
            <a:r>
              <a:rPr lang="ko-KR" altLang="en-US" dirty="0" smtClean="0"/>
              <a:t>기술공개 </a:t>
            </a:r>
            <a:r>
              <a:rPr lang="ko-KR" altLang="en-US" dirty="0"/>
              <a:t>→ 기술축적</a:t>
            </a:r>
            <a:r>
              <a:rPr lang="en-US" altLang="ko-KR" dirty="0"/>
              <a:t>, </a:t>
            </a:r>
            <a:r>
              <a:rPr lang="ko-KR" altLang="en-US" dirty="0"/>
              <a:t>공개기술 활용 → 산업 발전</a:t>
            </a:r>
            <a:r>
              <a:rPr lang="en-US" altLang="ko-KR" dirty="0"/>
              <a:t>, </a:t>
            </a:r>
            <a:r>
              <a:rPr lang="ko-KR" altLang="en-US" dirty="0"/>
              <a:t>독점권 부여 → </a:t>
            </a:r>
          </a:p>
          <a:p>
            <a:pPr marL="0" indent="0" fontAlgn="base">
              <a:buNone/>
            </a:pPr>
            <a:r>
              <a:rPr lang="ko-KR" altLang="en-US" dirty="0" smtClean="0"/>
              <a:t>    사업화 </a:t>
            </a:r>
            <a:r>
              <a:rPr lang="ko-KR" altLang="en-US" dirty="0"/>
              <a:t>촉진</a:t>
            </a:r>
            <a:r>
              <a:rPr lang="en-US" altLang="ko-KR" dirty="0"/>
              <a:t>, </a:t>
            </a:r>
            <a:r>
              <a:rPr lang="ko-KR" altLang="en-US" dirty="0"/>
              <a:t>발명 의욕 고취 → 산업발전</a:t>
            </a:r>
          </a:p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_그림파일\10장\그림10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/>
          <a:stretch/>
        </p:blipFill>
        <p:spPr bwMode="auto">
          <a:xfrm>
            <a:off x="2415270" y="3284984"/>
            <a:ext cx="431697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공학 윤리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1.1 </a:t>
            </a:r>
            <a:r>
              <a:rPr lang="ko-KR" altLang="en-US" dirty="0"/>
              <a:t>공학윤리의 개념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공학적 </a:t>
            </a:r>
            <a:r>
              <a:rPr lang="ko-KR" altLang="en-US" dirty="0"/>
              <a:t>윤리의 중요성이 커지고 윤리 규범의 실천이 매우 중요</a:t>
            </a:r>
          </a:p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윤리에서 윤리</a:t>
            </a:r>
            <a:r>
              <a:rPr lang="en-US" altLang="ko-KR" dirty="0"/>
              <a:t>, </a:t>
            </a:r>
            <a:r>
              <a:rPr lang="ko-KR" altLang="en-US" dirty="0"/>
              <a:t>도덕</a:t>
            </a:r>
            <a:r>
              <a:rPr lang="en-US" altLang="ko-KR" dirty="0"/>
              <a:t>, </a:t>
            </a:r>
            <a:r>
              <a:rPr lang="ko-KR" altLang="en-US" dirty="0"/>
              <a:t>법률의 </a:t>
            </a:r>
            <a:r>
              <a:rPr lang="en-US" altLang="ko-KR" dirty="0"/>
              <a:t>3</a:t>
            </a:r>
            <a:r>
              <a:rPr lang="ko-KR" altLang="en-US" dirty="0"/>
              <a:t>가지 규범을 고려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윤리란</a:t>
            </a:r>
            <a:r>
              <a:rPr lang="en-US" altLang="ko-KR" dirty="0"/>
              <a:t>?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엔지니어의 </a:t>
            </a:r>
            <a:r>
              <a:rPr lang="ko-KR" altLang="en-US" dirty="0"/>
              <a:t>역할 수행에 있어 그들의 행위를 제어하는 규칙과 기준</a:t>
            </a:r>
          </a:p>
          <a:p>
            <a:pPr marL="0" indent="0" fontAlgn="base">
              <a:buNone/>
            </a:pPr>
            <a:endParaRPr lang="en-US" altLang="ko-KR" sz="800" dirty="0" smtClean="0"/>
          </a:p>
          <a:p>
            <a:pPr fontAlgn="base"/>
            <a:r>
              <a:rPr lang="ko-KR" altLang="en-US" dirty="0" smtClean="0"/>
              <a:t>연구 </a:t>
            </a:r>
            <a:r>
              <a:rPr lang="ko-KR" altLang="en-US" dirty="0"/>
              <a:t>윤리란</a:t>
            </a:r>
            <a:r>
              <a:rPr lang="en-US" altLang="ko-KR" dirty="0"/>
              <a:t>?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 smtClean="0"/>
              <a:t>    공학을 </a:t>
            </a:r>
            <a:r>
              <a:rPr lang="ko-KR" altLang="en-US" dirty="0"/>
              <a:t>연구하는 학자가 연구 대상자에게 지켜야 할 윤리</a:t>
            </a:r>
          </a:p>
          <a:p>
            <a:pPr marL="0" indent="0" fontAlgn="base">
              <a:buNone/>
            </a:pPr>
            <a:r>
              <a:rPr lang="ko-KR" altLang="en-US" dirty="0" smtClean="0"/>
              <a:t>    연구 </a:t>
            </a:r>
            <a:r>
              <a:rPr lang="ko-KR" altLang="en-US" dirty="0"/>
              <a:t>과정이나 내용을 조작하지 않을 윤리</a:t>
            </a:r>
          </a:p>
          <a:p>
            <a:endParaRPr lang="ko-KR" alt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250845328" descr="EMB00002f1c794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1" y="4714884"/>
            <a:ext cx="1987769" cy="1285884"/>
          </a:xfrm>
          <a:prstGeom prst="rect">
            <a:avLst/>
          </a:prstGeom>
          <a:noFill/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7" name="_x250843728" descr="EMB00002f1c794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572008"/>
            <a:ext cx="1857388" cy="1362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12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</a:t>
            </a:r>
            <a:r>
              <a:rPr lang="ko-KR" altLang="en-US" dirty="0"/>
              <a:t>특허 등록 요건과 효력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가지 특허 등록 요건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03244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fontAlgn="base"/>
            <a:r>
              <a:rPr lang="ko-KR" altLang="en-US" dirty="0" smtClean="0"/>
              <a:t>특허권 </a:t>
            </a:r>
            <a:r>
              <a:rPr lang="ko-KR" altLang="en-US" dirty="0"/>
              <a:t>존속기간은 출원일로부터 </a:t>
            </a:r>
            <a:r>
              <a:rPr lang="en-US" altLang="ko-KR" dirty="0"/>
              <a:t>20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 err="1"/>
              <a:t>실용신안권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년</a:t>
            </a:r>
            <a:r>
              <a:rPr lang="en-US" altLang="ko-KR" dirty="0"/>
              <a:t>) </a:t>
            </a:r>
            <a:endParaRPr lang="ko-KR" altLang="en-US" dirty="0"/>
          </a:p>
          <a:p>
            <a:pPr fontAlgn="base"/>
            <a:r>
              <a:rPr lang="ko-KR" altLang="en-US" dirty="0" smtClean="0"/>
              <a:t>특허권은 </a:t>
            </a:r>
            <a:r>
              <a:rPr lang="ko-KR" altLang="en-US" dirty="0"/>
              <a:t>권리를 획득한 국가 내에만 효력 발생</a:t>
            </a:r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_그림파일\10장\삭제-3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60" y="1700808"/>
            <a:ext cx="754316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(6) </a:t>
            </a:r>
            <a:r>
              <a:rPr lang="ko-KR" altLang="en-US" dirty="0"/>
              <a:t>특허 분쟁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한국의 </a:t>
            </a:r>
            <a:r>
              <a:rPr lang="en-US" altLang="ko-KR" dirty="0"/>
              <a:t>LG</a:t>
            </a:r>
            <a:r>
              <a:rPr lang="ko-KR" altLang="en-US" dirty="0"/>
              <a:t>전자와 </a:t>
            </a:r>
            <a:r>
              <a:rPr lang="ko-KR" altLang="en-US"/>
              <a:t>미국의 </a:t>
            </a:r>
            <a:r>
              <a:rPr lang="ko-KR" altLang="en-US" smtClean="0"/>
              <a:t>가전회사 월풀</a:t>
            </a:r>
            <a:r>
              <a:rPr lang="en-US" altLang="ko-KR" dirty="0"/>
              <a:t>(Whirlpool)</a:t>
            </a:r>
            <a:r>
              <a:rPr lang="ko-KR" altLang="en-US" dirty="0"/>
              <a:t>사 간의 </a:t>
            </a:r>
            <a:r>
              <a:rPr lang="ko-KR" altLang="en-US" dirty="0" smtClean="0"/>
              <a:t>소송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200" dirty="0"/>
          </a:p>
          <a:p>
            <a:pPr marL="0" indent="0" fontAlgn="base">
              <a:buNone/>
            </a:pPr>
            <a:r>
              <a:rPr lang="en-US" altLang="ko-KR" dirty="0" smtClean="0"/>
              <a:t>    2008</a:t>
            </a:r>
            <a:r>
              <a:rPr lang="ko-KR" altLang="en-US" dirty="0"/>
              <a:t>년 </a:t>
            </a:r>
            <a:r>
              <a:rPr lang="ko-KR" altLang="en-US" dirty="0" err="1"/>
              <a:t>월풀이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전자의 냉장고 관련 자사의 특허침해 제소</a:t>
            </a:r>
          </a:p>
          <a:p>
            <a:pPr marL="0" indent="0" fontAlgn="base">
              <a:buNone/>
            </a:pPr>
            <a:r>
              <a:rPr lang="en-US" altLang="ko-KR" dirty="0" smtClean="0"/>
              <a:t>    LG</a:t>
            </a:r>
            <a:r>
              <a:rPr lang="ko-KR" altLang="en-US" dirty="0"/>
              <a:t>전자의 노력 끝에 </a:t>
            </a:r>
            <a:r>
              <a:rPr lang="en-US" altLang="ko-KR" dirty="0"/>
              <a:t>2010</a:t>
            </a:r>
            <a:r>
              <a:rPr lang="ko-KR" altLang="en-US" dirty="0"/>
              <a:t>년에 특허 </a:t>
            </a:r>
            <a:r>
              <a:rPr lang="ko-KR" altLang="en-US" dirty="0" err="1"/>
              <a:t>비침해</a:t>
            </a:r>
            <a:r>
              <a:rPr lang="ko-KR" altLang="en-US" dirty="0"/>
              <a:t> 판정으로 </a:t>
            </a:r>
            <a:r>
              <a:rPr lang="ko-KR" altLang="en-US" dirty="0" smtClean="0"/>
              <a:t>결론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삼성전자와 </a:t>
            </a:r>
            <a:r>
              <a:rPr lang="ko-KR" altLang="en-US" dirty="0"/>
              <a:t>애플 간의 특허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200" dirty="0"/>
          </a:p>
          <a:p>
            <a:pPr marL="0" indent="0" fontAlgn="base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스마트폰을</a:t>
            </a:r>
            <a:r>
              <a:rPr lang="ko-KR" altLang="en-US" dirty="0" smtClean="0"/>
              <a:t> </a:t>
            </a:r>
            <a:r>
              <a:rPr lang="ko-KR" altLang="en-US" dirty="0"/>
              <a:t>둘러싸고 애플이 먼저 특허침해 제소</a:t>
            </a:r>
          </a:p>
          <a:p>
            <a:pPr marL="0" indent="0" fontAlgn="base">
              <a:buNone/>
            </a:pPr>
            <a:r>
              <a:rPr lang="en-US" altLang="ko-KR" dirty="0" smtClean="0"/>
              <a:t>    1</a:t>
            </a:r>
            <a:r>
              <a:rPr lang="ko-KR" altLang="en-US" dirty="0"/>
              <a:t>차 소송은 애플이 이겨 삼성전자가 배상금을 물어주게 된 상태</a:t>
            </a:r>
          </a:p>
          <a:p>
            <a:pPr marL="0" indent="0" fontAlgn="base">
              <a:buNone/>
            </a:pPr>
            <a:r>
              <a:rPr lang="en-US" altLang="ko-KR" dirty="0" smtClean="0"/>
              <a:t>    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월의 </a:t>
            </a:r>
            <a:r>
              <a:rPr lang="en-US" altLang="ko-KR" dirty="0"/>
              <a:t>2</a:t>
            </a:r>
            <a:r>
              <a:rPr lang="ko-KR" altLang="en-US" dirty="0"/>
              <a:t>차 소송은 항소심에서 삼성전자가 승리한 상태</a:t>
            </a:r>
          </a:p>
          <a:p>
            <a:endParaRPr lang="ko-KR" alt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50841088" descr="EMB00002f1c798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4143380"/>
            <a:ext cx="2143140" cy="1863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6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 </a:t>
            </a:r>
            <a:r>
              <a:rPr lang="ko-KR" altLang="en-US" dirty="0"/>
              <a:t>저작권과 신지식재산권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저작권</a:t>
            </a:r>
            <a:r>
              <a:rPr lang="en-US" altLang="ko-KR" dirty="0"/>
              <a:t>(copyright)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‘</a:t>
            </a:r>
            <a:r>
              <a:rPr lang="ko-KR" altLang="en-US" dirty="0"/>
              <a:t>저작물’에 대해 창작자가 가지는 독점적이고 배타적인 권리</a:t>
            </a:r>
          </a:p>
          <a:p>
            <a:pPr fontAlgn="base"/>
            <a:r>
              <a:rPr lang="ko-KR" altLang="en-US" dirty="0" smtClean="0"/>
              <a:t>산업재산권과 </a:t>
            </a:r>
            <a:r>
              <a:rPr lang="ko-KR" altLang="en-US" dirty="0"/>
              <a:t>달리 창작과 동시에 보호를 받음</a:t>
            </a:r>
          </a:p>
          <a:p>
            <a:pPr fontAlgn="base"/>
            <a:r>
              <a:rPr lang="ko-KR" altLang="en-US" dirty="0" smtClean="0"/>
              <a:t>종류는 </a:t>
            </a:r>
            <a:r>
              <a:rPr lang="ko-KR" altLang="en-US" dirty="0"/>
              <a:t>소설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강연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건축물</a:t>
            </a:r>
            <a:r>
              <a:rPr lang="en-US" altLang="ko-KR" dirty="0"/>
              <a:t>, </a:t>
            </a:r>
            <a:r>
              <a:rPr lang="ko-KR" altLang="en-US" dirty="0"/>
              <a:t>설계도</a:t>
            </a:r>
            <a:r>
              <a:rPr lang="en-US" altLang="ko-KR" dirty="0"/>
              <a:t>, </a:t>
            </a:r>
            <a:r>
              <a:rPr lang="ko-KR" altLang="en-US" dirty="0"/>
              <a:t>컴퓨터 프로그램 등</a:t>
            </a:r>
          </a:p>
          <a:p>
            <a:endParaRPr lang="ko-KR" altLang="en-US" dirty="0"/>
          </a:p>
        </p:txBody>
      </p:sp>
      <p:pic>
        <p:nvPicPr>
          <p:cNvPr id="21506" name="Picture 2" descr="C:\Users\Administrator\Desktop\창의공학설계\창의공학설계_그림파일\10장\표10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90" y="2804192"/>
            <a:ext cx="47180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신지식재산권</a:t>
            </a:r>
            <a:r>
              <a:rPr lang="en-US" altLang="ko-KR" dirty="0"/>
              <a:t>(New Intellectual Property)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smtClean="0"/>
              <a:t>산업재산권</a:t>
            </a:r>
            <a:r>
              <a:rPr lang="en-US" altLang="ko-KR" dirty="0"/>
              <a:t>, </a:t>
            </a:r>
            <a:r>
              <a:rPr lang="ko-KR" altLang="en-US" dirty="0"/>
              <a:t>저작권에 속하지 않으나 새롭게 보호하는 지식재산권 </a:t>
            </a:r>
          </a:p>
          <a:p>
            <a:pPr fontAlgn="base"/>
            <a:r>
              <a:rPr lang="ko-KR" altLang="en-US" dirty="0" smtClean="0"/>
              <a:t>첨단산업재산권</a:t>
            </a:r>
            <a:r>
              <a:rPr lang="en-US" altLang="ko-KR" dirty="0"/>
              <a:t>, </a:t>
            </a:r>
            <a:r>
              <a:rPr lang="ko-KR" altLang="en-US" dirty="0"/>
              <a:t>산업저작권</a:t>
            </a:r>
            <a:r>
              <a:rPr lang="en-US" altLang="ko-KR" dirty="0"/>
              <a:t>, </a:t>
            </a:r>
            <a:r>
              <a:rPr lang="ko-KR" altLang="en-US" dirty="0"/>
              <a:t>정보재산권</a:t>
            </a:r>
            <a:r>
              <a:rPr lang="en-US" altLang="ko-KR" dirty="0"/>
              <a:t>, </a:t>
            </a:r>
            <a:r>
              <a:rPr lang="ko-KR" altLang="en-US" dirty="0"/>
              <a:t>기타로 구성</a:t>
            </a:r>
          </a:p>
          <a:p>
            <a:pPr fontAlgn="base"/>
            <a:r>
              <a:rPr lang="ko-KR" altLang="en-US" dirty="0" smtClean="0"/>
              <a:t>반도체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인공지능 등의 새로운 기술 등의 재산권을 포함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10장\그림10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607338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8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79712" y="1064930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300" dirty="0" smtClean="0">
                <a:solidFill>
                  <a:prstClr val="white"/>
                </a:solidFill>
              </a:rPr>
              <a:t>감사합니다</a:t>
            </a:r>
            <a:endParaRPr lang="ko-KR" altLang="en-US" sz="4400" b="1" spc="30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76872"/>
            <a:ext cx="4536503" cy="4032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공학윤리의 </a:t>
            </a:r>
            <a:r>
              <a:rPr lang="en-US" altLang="ko-KR" dirty="0"/>
              <a:t>3</a:t>
            </a:r>
            <a:r>
              <a:rPr lang="ko-KR" altLang="en-US" dirty="0"/>
              <a:t>가지 규범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464496"/>
          </a:xfrm>
        </p:spPr>
        <p:txBody>
          <a:bodyPr/>
          <a:lstStyle/>
          <a:p>
            <a:pPr fontAlgn="base"/>
            <a:r>
              <a:rPr lang="ko-KR" altLang="en-US" dirty="0" smtClean="0"/>
              <a:t>윤리</a:t>
            </a:r>
            <a:r>
              <a:rPr lang="en-US" altLang="ko-KR" dirty="0"/>
              <a:t>(ethics</a:t>
            </a:r>
            <a:r>
              <a:rPr lang="en-US" altLang="ko-KR" dirty="0" smtClean="0"/>
              <a:t>): </a:t>
            </a:r>
            <a:r>
              <a:rPr lang="ko-KR" altLang="en-US" dirty="0"/>
              <a:t>옳고 그름과 관련된 도덕적 의무나 책임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정의감</a:t>
            </a:r>
            <a:r>
              <a:rPr lang="en-US" altLang="ko-KR" dirty="0"/>
              <a:t>, </a:t>
            </a:r>
            <a:r>
              <a:rPr lang="ko-KR" altLang="en-US" dirty="0"/>
              <a:t>공평함</a:t>
            </a:r>
            <a:r>
              <a:rPr lang="en-US" altLang="ko-KR" dirty="0"/>
              <a:t>, </a:t>
            </a:r>
            <a:r>
              <a:rPr lang="ko-KR" altLang="en-US" dirty="0"/>
              <a:t>표절 등에 대한 의문을 포함하는 원리나 가치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endParaRPr lang="ko-KR" altLang="en-US" dirty="0"/>
          </a:p>
          <a:p>
            <a:pPr fontAlgn="base"/>
            <a:r>
              <a:rPr lang="ko-KR" altLang="en-US" dirty="0" smtClean="0"/>
              <a:t>도덕</a:t>
            </a:r>
            <a:r>
              <a:rPr lang="en-US" altLang="ko-KR" dirty="0"/>
              <a:t>(moral</a:t>
            </a:r>
            <a:r>
              <a:rPr lang="en-US" altLang="ko-KR" dirty="0" smtClean="0"/>
              <a:t>): </a:t>
            </a:r>
            <a:r>
              <a:rPr lang="ko-KR" altLang="en-US" dirty="0"/>
              <a:t>옳고 그름의 행동과 관련된 원리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인정된 규율과 일치하며</a:t>
            </a:r>
            <a:r>
              <a:rPr lang="en-US" altLang="ko-KR" dirty="0"/>
              <a:t>, </a:t>
            </a:r>
            <a:r>
              <a:rPr lang="ko-KR" altLang="en-US" dirty="0"/>
              <a:t>선과 악의 개념을 수용하는 것</a:t>
            </a:r>
            <a:r>
              <a:rPr lang="en-US" altLang="ko-KR" dirty="0" smtClean="0"/>
              <a:t>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법률</a:t>
            </a:r>
            <a:r>
              <a:rPr lang="en-US" altLang="ko-KR" dirty="0"/>
              <a:t>(law</a:t>
            </a:r>
            <a:r>
              <a:rPr lang="en-US" altLang="ko-KR" dirty="0" smtClean="0"/>
              <a:t>): </a:t>
            </a:r>
            <a:r>
              <a:rPr lang="ko-KR" altLang="en-US" dirty="0"/>
              <a:t>구속력이 있는 습관 또는 실천</a:t>
            </a:r>
            <a:r>
              <a:rPr lang="en-US" altLang="ko-KR" dirty="0"/>
              <a:t>, </a:t>
            </a:r>
            <a:r>
              <a:rPr lang="ko-KR" altLang="en-US" dirty="0"/>
              <a:t>행동의 규칙 </a:t>
            </a:r>
          </a:p>
          <a:p>
            <a:pPr marL="0" indent="0" fontAlgn="base">
              <a:buNone/>
            </a:pPr>
            <a:r>
              <a:rPr lang="en-US" altLang="ko-KR" dirty="0" smtClean="0"/>
              <a:t>    (</a:t>
            </a:r>
            <a:r>
              <a:rPr lang="ko-KR" altLang="en-US" dirty="0"/>
              <a:t>당국에 의해 시행되는 최후의 해결 수단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250845568" descr="EMB00002f1c79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143116"/>
            <a:ext cx="2428892" cy="199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1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엔지니어의 표상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이상적인 엔지니어의 표상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각종 </a:t>
            </a:r>
            <a:r>
              <a:rPr lang="ko-KR" altLang="en-US" dirty="0"/>
              <a:t>공학 분야에서 이론적 지식과 실무경험을 잘 갖춘 사람</a:t>
            </a:r>
          </a:p>
          <a:p>
            <a:pPr fontAlgn="base"/>
            <a:r>
              <a:rPr lang="ko-KR" altLang="en-US" dirty="0" smtClean="0"/>
              <a:t>창의적인 사고력을 가진 사람</a:t>
            </a:r>
          </a:p>
          <a:p>
            <a:pPr fontAlgn="base"/>
            <a:r>
              <a:rPr lang="ko-KR" altLang="en-US" dirty="0" smtClean="0"/>
              <a:t>전체 사회 구성원의 삶의 질을 높여주는 사람</a:t>
            </a:r>
          </a:p>
          <a:p>
            <a:pPr fontAlgn="base"/>
            <a:r>
              <a:rPr lang="ko-KR" altLang="en-US" dirty="0" smtClean="0"/>
              <a:t>논리적이며 분석적인 능력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협동정신과 의사소통 능력을 갖춘 사람</a:t>
            </a:r>
          </a:p>
          <a:p>
            <a:pPr fontAlgn="base"/>
            <a:r>
              <a:rPr lang="ko-KR" altLang="en-US" dirty="0" smtClean="0"/>
              <a:t>윤리 </a:t>
            </a:r>
            <a:r>
              <a:rPr lang="ko-KR" altLang="en-US" dirty="0"/>
              <a:t>의식이 강하고 그것을 직접 실천하는 사람</a:t>
            </a:r>
          </a:p>
          <a:p>
            <a:endParaRPr lang="ko-KR" alt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50843648" descr="EMB00002f1c795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4071942"/>
            <a:ext cx="3714776" cy="1518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엔지니어가 추구해야 할 가치관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엔지니어가 갖추려고 노력해야 할 가치관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창의적인 </a:t>
            </a:r>
            <a:r>
              <a:rPr lang="ko-KR" altLang="en-US" dirty="0"/>
              <a:t>작업의 추구와 변화하는 공학기술에 대한 자세 확립</a:t>
            </a:r>
          </a:p>
          <a:p>
            <a:pPr fontAlgn="base"/>
            <a:r>
              <a:rPr lang="ko-KR" altLang="en-US" dirty="0" smtClean="0"/>
              <a:t>끊임없는 </a:t>
            </a:r>
            <a:r>
              <a:rPr lang="ko-KR" altLang="en-US" dirty="0"/>
              <a:t>노력으로 실패의 위험 요소에 대해 </a:t>
            </a:r>
            <a:r>
              <a:rPr lang="ko-KR" altLang="en-US" dirty="0" smtClean="0"/>
              <a:t>도전</a:t>
            </a:r>
          </a:p>
          <a:p>
            <a:pPr fontAlgn="base"/>
            <a:r>
              <a:rPr lang="ko-KR" altLang="en-US" dirty="0" smtClean="0"/>
              <a:t>실제적이고 유용한 제품을 출시해야 한다는 사실을 인식</a:t>
            </a:r>
          </a:p>
          <a:p>
            <a:pPr fontAlgn="base"/>
            <a:r>
              <a:rPr lang="ko-KR" altLang="en-US" dirty="0" smtClean="0"/>
              <a:t>공학과 과학이 요구하는 가치에 대한 믿음을 가짐</a:t>
            </a:r>
          </a:p>
          <a:p>
            <a:pPr fontAlgn="base"/>
            <a:r>
              <a:rPr lang="ko-KR" altLang="en-US" dirty="0" smtClean="0"/>
              <a:t>자원의 </a:t>
            </a:r>
            <a:r>
              <a:rPr lang="ko-KR" altLang="en-US" dirty="0"/>
              <a:t>낭비를 막고 품질 향상을 최우선으로 생각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1.2 </a:t>
            </a:r>
            <a:r>
              <a:rPr lang="ko-KR" altLang="en-US" dirty="0"/>
              <a:t>공학 윤리와 예방 윤리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공학 윤리</a:t>
            </a:r>
            <a:r>
              <a:rPr lang="en-US" altLang="ko-KR" dirty="0"/>
              <a:t>(engineering ethics)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엔지니어로서 </a:t>
            </a:r>
            <a:r>
              <a:rPr lang="ko-KR" altLang="en-US" dirty="0"/>
              <a:t>윤리적으로 올바른 행위를 추구하는 것</a:t>
            </a:r>
          </a:p>
          <a:p>
            <a:pPr fontAlgn="base"/>
            <a:r>
              <a:rPr lang="ko-KR" altLang="en-US" dirty="0" smtClean="0"/>
              <a:t>공학에서의 </a:t>
            </a:r>
            <a:r>
              <a:rPr lang="ko-KR" altLang="en-US" dirty="0"/>
              <a:t>활동이 윤리적 가치에 부합하는지의 여부 </a:t>
            </a:r>
          </a:p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윤리 강령은 주로 공학적 활동에서의 도덕성과 관련 </a:t>
            </a:r>
          </a:p>
          <a:p>
            <a:pPr fontAlgn="base"/>
            <a:r>
              <a:rPr lang="ko-KR" altLang="en-US" dirty="0" smtClean="0"/>
              <a:t>공학 </a:t>
            </a:r>
            <a:r>
              <a:rPr lang="ko-KR" altLang="en-US" dirty="0"/>
              <a:t>윤리를 실제 상황에 적용하는 것이 공학 윤리의 목표</a:t>
            </a:r>
          </a:p>
          <a:p>
            <a:pPr fontAlgn="base"/>
            <a:r>
              <a:rPr lang="ko-KR" altLang="en-US" dirty="0" smtClean="0"/>
              <a:t>대형사고</a:t>
            </a:r>
            <a:r>
              <a:rPr lang="en-US" altLang="ko-KR" dirty="0"/>
              <a:t>, </a:t>
            </a:r>
            <a:r>
              <a:rPr lang="ko-KR" altLang="en-US" dirty="0"/>
              <a:t>공사현장 사고들이 엔지니어의 윤리의식과도 관련 </a:t>
            </a:r>
          </a:p>
          <a:p>
            <a:pPr fontAlgn="base"/>
            <a:r>
              <a:rPr lang="ko-KR" altLang="en-US" dirty="0" smtClean="0"/>
              <a:t>따라서 </a:t>
            </a:r>
            <a:r>
              <a:rPr lang="ko-KR" altLang="en-US" dirty="0"/>
              <a:t>엔지니어의 윤리의식의 중요성이 부각됨</a:t>
            </a:r>
          </a:p>
          <a:p>
            <a:endParaRPr lang="ko-KR" alt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50843328" descr="EMB00002f1c795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4071941"/>
            <a:ext cx="2786082" cy="1628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1.3 </a:t>
            </a:r>
            <a:r>
              <a:rPr lang="ko-KR" altLang="en-US" dirty="0"/>
              <a:t>국내외 공학 윤리 규정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ABET</a:t>
            </a:r>
            <a:r>
              <a:rPr lang="ko-KR" altLang="en-US" dirty="0"/>
              <a:t>의 엔지니어 윤리코드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ABET, IEEE, NSPE</a:t>
            </a:r>
            <a:r>
              <a:rPr lang="ko-KR" altLang="en-US" dirty="0"/>
              <a:t>의 엔지니어 공학 윤리 규정내용 </a:t>
            </a:r>
            <a:r>
              <a:rPr lang="ko-KR" altLang="en-US" dirty="0" smtClean="0"/>
              <a:t>종합</a:t>
            </a:r>
            <a:endParaRPr lang="en-US" altLang="ko-KR" dirty="0" smtClean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smtClean="0"/>
              <a:t>엔지니어는 </a:t>
            </a:r>
            <a:r>
              <a:rPr lang="ko-KR" altLang="en-US" dirty="0"/>
              <a:t>매우 폭넓은 교육이 필요한 직업</a:t>
            </a:r>
          </a:p>
          <a:p>
            <a:pPr fontAlgn="base"/>
            <a:r>
              <a:rPr lang="ko-KR" altLang="en-US" dirty="0" smtClean="0"/>
              <a:t>사람들의 </a:t>
            </a:r>
            <a:r>
              <a:rPr lang="ko-KR" altLang="en-US" dirty="0"/>
              <a:t>삶의 질에 직접적이고 지대한 영향을 미침</a:t>
            </a:r>
          </a:p>
          <a:p>
            <a:pPr fontAlgn="base"/>
            <a:r>
              <a:rPr lang="ko-KR" altLang="en-US" dirty="0" smtClean="0"/>
              <a:t>공공은 </a:t>
            </a:r>
            <a:r>
              <a:rPr lang="ko-KR" altLang="en-US" dirty="0"/>
              <a:t>엔지니어에게 최고의 윤리적 행위를 수행할 것을 요구</a:t>
            </a:r>
          </a:p>
          <a:p>
            <a:pPr fontAlgn="base"/>
            <a:r>
              <a:rPr lang="ko-KR" altLang="en-US" dirty="0" smtClean="0"/>
              <a:t>직업에 </a:t>
            </a:r>
            <a:r>
              <a:rPr lang="ko-KR" altLang="en-US" dirty="0"/>
              <a:t>있어서 청렴함과 명예와 존엄성을 향상시킴</a:t>
            </a:r>
          </a:p>
          <a:p>
            <a:pPr fontAlgn="base"/>
            <a:r>
              <a:rPr lang="ko-KR" altLang="en-US" dirty="0" smtClean="0"/>
              <a:t>공공의 </a:t>
            </a:r>
            <a:r>
              <a:rPr lang="ko-KR" altLang="en-US" dirty="0"/>
              <a:t>안전과 건강 및 복지를 유지하는데 헌신</a:t>
            </a:r>
          </a:p>
          <a:p>
            <a:endParaRPr lang="ko-KR" alt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250844528" descr="EMB00002f1c79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4214818"/>
            <a:ext cx="1503363" cy="1652588"/>
          </a:xfrm>
          <a:prstGeom prst="rect">
            <a:avLst/>
          </a:prstGeom>
          <a:noFill/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7" name="_x250844368" descr="EMB00002f1c79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4286256"/>
            <a:ext cx="1636712" cy="1584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</a:t>
            </a:r>
            <a:r>
              <a:rPr lang="ko-KR" altLang="en-US" dirty="0"/>
              <a:t>과학기술인 윤리강령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fontAlgn="base"/>
            <a:r>
              <a:rPr lang="ko-KR" altLang="en-US" dirty="0" smtClean="0"/>
              <a:t>과학기술인 윤리강령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강령의 </a:t>
            </a:r>
            <a:r>
              <a:rPr lang="ko-KR" altLang="en-US" dirty="0"/>
              <a:t>취지와 목적을 제시한 전문과 </a:t>
            </a:r>
            <a:r>
              <a:rPr lang="en-US" altLang="ko-KR" dirty="0"/>
              <a:t>12</a:t>
            </a:r>
            <a:r>
              <a:rPr lang="ko-KR" altLang="en-US" dirty="0"/>
              <a:t>개 조항의 본문으로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0" indent="0" fontAlgn="base">
              <a:buNone/>
            </a:pP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marL="0" indent="0" fontAlgn="base">
              <a:buNone/>
            </a:pPr>
            <a:endParaRPr lang="ko-KR" altLang="en-US" dirty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우리는 </a:t>
            </a:r>
            <a:r>
              <a:rPr lang="ko-KR" altLang="en-US" dirty="0"/>
              <a:t>논문조작 사건과 빈번한 논문 표절 시비를 겪음</a:t>
            </a:r>
          </a:p>
          <a:p>
            <a:pPr fontAlgn="base"/>
            <a:r>
              <a:rPr lang="ko-KR" altLang="en-US" dirty="0" smtClean="0"/>
              <a:t>데이터나 </a:t>
            </a:r>
            <a:r>
              <a:rPr lang="ko-KR" altLang="en-US" dirty="0"/>
              <a:t>이론의 날조</a:t>
            </a:r>
            <a:r>
              <a:rPr lang="en-US" altLang="ko-KR" dirty="0"/>
              <a:t>, </a:t>
            </a:r>
            <a:r>
              <a:rPr lang="ko-KR" altLang="en-US" dirty="0"/>
              <a:t>변조</a:t>
            </a:r>
            <a:r>
              <a:rPr lang="en-US" altLang="ko-KR" dirty="0"/>
              <a:t>, </a:t>
            </a:r>
            <a:r>
              <a:rPr lang="ko-KR" altLang="en-US" dirty="0"/>
              <a:t>표절 등 엄격한 윤리관 확립이 중요</a:t>
            </a:r>
          </a:p>
          <a:p>
            <a:pPr marL="0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10장\삭제-3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642837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1449</Words>
  <Application>Microsoft Office PowerPoint</Application>
  <PresentationFormat>화면 슬라이드 쇼(4:3)</PresentationFormat>
  <Paragraphs>245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굴림</vt:lpstr>
      <vt:lpstr>Arial</vt:lpstr>
      <vt:lpstr>맑은 고딕</vt:lpstr>
      <vt:lpstr>Wingdings</vt:lpstr>
      <vt:lpstr>Agency FB</vt:lpstr>
      <vt:lpstr>Office 테마</vt:lpstr>
      <vt:lpstr>PowerPoint 프레젠테이션</vt:lpstr>
      <vt:lpstr>PowerPoint 프레젠테이션</vt:lpstr>
      <vt:lpstr>1. 공학 윤리</vt:lpstr>
      <vt:lpstr>공학윤리의 3가지 규범</vt:lpstr>
      <vt:lpstr>(1) 엔지니어의 표상</vt:lpstr>
      <vt:lpstr>(2) 엔지니어가 추구해야 할 가치관</vt:lpstr>
      <vt:lpstr>1.2 공학 윤리와 예방 윤리</vt:lpstr>
      <vt:lpstr>1.3 국내외 공학 윤리 규정</vt:lpstr>
      <vt:lpstr>(5) 과학기술인 윤리강령</vt:lpstr>
      <vt:lpstr>2. 공학 시스템과 관련된 대형 사고들과 교훈</vt:lpstr>
      <vt:lpstr>(2) 우크라이나 체르노빌 원자력 발전소 사고</vt:lpstr>
      <vt:lpstr>(3) 후쿠시마 원자력 발전소 폭발 사고</vt:lpstr>
      <vt:lpstr>2.2 우주왕복선과 기타 사고</vt:lpstr>
      <vt:lpstr>(2) 컬럼비아 우주왕복선 공중분해 사고</vt:lpstr>
      <vt:lpstr>(3) 미국 하얏트 호텔 고가통로 붕괴 사건</vt:lpstr>
      <vt:lpstr>(4) 성수대교 붕괴 사고</vt:lpstr>
      <vt:lpstr>2.3 공학설계에서의 실패 원인과 대책</vt:lpstr>
      <vt:lpstr>공학설계에서의 실패 원인과 대책</vt:lpstr>
      <vt:lpstr>3. 지식재산권</vt:lpstr>
      <vt:lpstr>(2) 지식재산권이 필요한 이유</vt:lpstr>
      <vt:lpstr>(3) 지식재산권의 분류</vt:lpstr>
      <vt:lpstr>3.2 산업재산권</vt:lpstr>
      <vt:lpstr>산업재산권의 적용</vt:lpstr>
      <vt:lpstr>(2) 발명과 특허</vt:lpstr>
      <vt:lpstr>세계를 움직인 획기적인 발명품</vt:lpstr>
      <vt:lpstr>(3) 발명의 아이디어</vt:lpstr>
      <vt:lpstr>10가지 핵심적인 발명 노하우</vt:lpstr>
      <vt:lpstr>10가지 핵심적인 발명 노하우</vt:lpstr>
      <vt:lpstr>(4) 특허 제도의 목적과 출원</vt:lpstr>
      <vt:lpstr>(5) 특허 등록 요건과 효력</vt:lpstr>
      <vt:lpstr>(6) 특허 분쟁</vt:lpstr>
      <vt:lpstr>3.3 저작권과 신지식재산권</vt:lpstr>
      <vt:lpstr>(2) 신지식재산권(New Intellectual Property)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Windows 사용자</cp:lastModifiedBy>
  <cp:revision>459</cp:revision>
  <dcterms:created xsi:type="dcterms:W3CDTF">2017-01-08T10:05:30Z</dcterms:created>
  <dcterms:modified xsi:type="dcterms:W3CDTF">2017-02-03T05:58:33Z</dcterms:modified>
</cp:coreProperties>
</file>